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28" r:id="rId3"/>
    <p:sldId id="318" r:id="rId4"/>
    <p:sldId id="334" r:id="rId5"/>
    <p:sldId id="336" r:id="rId6"/>
    <p:sldId id="330" r:id="rId7"/>
    <p:sldId id="338" r:id="rId8"/>
    <p:sldId id="320" r:id="rId9"/>
    <p:sldId id="321" r:id="rId10"/>
    <p:sldId id="322" r:id="rId11"/>
    <p:sldId id="323" r:id="rId12"/>
    <p:sldId id="324" r:id="rId13"/>
    <p:sldId id="325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70" r:id="rId22"/>
    <p:sldId id="371" r:id="rId23"/>
    <p:sldId id="372" r:id="rId24"/>
    <p:sldId id="373" r:id="rId25"/>
    <p:sldId id="375" r:id="rId26"/>
    <p:sldId id="376" r:id="rId27"/>
    <p:sldId id="360" r:id="rId28"/>
    <p:sldId id="361" r:id="rId29"/>
    <p:sldId id="362" r:id="rId30"/>
    <p:sldId id="364" r:id="rId31"/>
    <p:sldId id="365" r:id="rId32"/>
    <p:sldId id="369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9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9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3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5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6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14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32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2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2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9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38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E3EFE-BBE6-4A3A-92AE-64B568C50C11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22374-41A9-4A81-8E1A-8DD9A8115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8528" y="875908"/>
            <a:ext cx="7701033" cy="325730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 marR="6773">
              <a:lnSpc>
                <a:spcPct val="100000"/>
              </a:lnSpc>
              <a:spcBef>
                <a:spcPts val="140"/>
              </a:spcBef>
            </a:pPr>
            <a:r>
              <a:rPr lang="kk-KZ" sz="2000" b="1" spc="-13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ӘЛ-ФАРАБИ АТЫНДАҒЫ ҚАЗАҚ ҰЛТТЫҚ УНИВЕРСИТЕТІ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8528" y="1594937"/>
            <a:ext cx="715591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000" b="1" spc="-4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ru-RU" sz="2000" b="1" spc="-47" dirty="0" smtClean="0">
                <a:latin typeface="Arial" panose="020B0604020202020204" pitchFamily="34" charset="0"/>
                <a:cs typeface="Arial" panose="020B0604020202020204" pitchFamily="34" charset="0"/>
              </a:rPr>
              <a:t> Биология </a:t>
            </a:r>
            <a:r>
              <a:rPr lang="ru-RU" sz="2000" b="1" spc="-4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b="1" spc="-47" dirty="0" smtClean="0">
                <a:latin typeface="Arial" panose="020B0604020202020204" pitchFamily="34" charset="0"/>
                <a:cs typeface="Arial" panose="020B0604020202020204" pitchFamily="34" charset="0"/>
              </a:rPr>
              <a:t> биотехнология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4679" y="3307080"/>
            <a:ext cx="10647176" cy="159445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ru-RU" sz="2000" b="1" spc="-7" dirty="0" err="1">
                <a:latin typeface="Arial" panose="020B0604020202020204" pitchFamily="34" charset="0"/>
                <a:cs typeface="Arial" panose="020B0604020202020204" pitchFamily="34" charset="0"/>
              </a:rPr>
              <a:t>Курстың</a:t>
            </a:r>
            <a:r>
              <a:rPr lang="ru-RU" sz="2000" b="1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атауы</a:t>
            </a:r>
            <a:r>
              <a:rPr lang="ru-RU" sz="2000" b="1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Өсімдіктердің клеткалары мен ұлпа культураларын өсіру технологиялары»</a:t>
            </a:r>
            <a:endParaRPr lang="ru-RU" sz="2000" spc="-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>
              <a:spcBef>
                <a:spcPts val="133"/>
              </a:spcBef>
            </a:pPr>
            <a:endParaRPr lang="ru-RU" sz="2000" b="1" spc="-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>
              <a:spcBef>
                <a:spcPts val="133"/>
              </a:spcBef>
            </a:pPr>
            <a:r>
              <a:rPr lang="ru-RU" sz="2000" b="1" spc="-7" dirty="0" err="1">
                <a:latin typeface="Arial" panose="020B0604020202020204" pitchFamily="34" charset="0"/>
                <a:cs typeface="Arial" panose="020B0604020202020204" pitchFamily="34" charset="0"/>
              </a:rPr>
              <a:t>Автордың</a:t>
            </a:r>
            <a:r>
              <a:rPr lang="ru-RU" sz="2000" b="1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аты-жөні</a:t>
            </a:r>
            <a:r>
              <a:rPr lang="ru-RU" sz="2000" b="1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Асрандина</a:t>
            </a:r>
            <a:r>
              <a:rPr lang="ru-RU" sz="2000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Салтанат</a:t>
            </a:r>
            <a:r>
              <a:rPr lang="ru-RU" sz="2000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Шынтаевна</a:t>
            </a:r>
            <a:endParaRPr lang="ru-RU" sz="2000" spc="-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>
              <a:spcBef>
                <a:spcPts val="133"/>
              </a:spcBef>
            </a:pPr>
            <a:r>
              <a:rPr lang="ru-RU" sz="2000" b="1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ғылыми</a:t>
            </a:r>
            <a:r>
              <a:rPr lang="ru-RU" sz="2000" b="1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дәрежесі</a:t>
            </a:r>
            <a:r>
              <a:rPr lang="ru-RU" sz="2000" b="1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қызметі</a:t>
            </a:r>
            <a:r>
              <a:rPr lang="ru-RU" sz="2000" b="1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б.ғ.к</a:t>
            </a:r>
            <a:r>
              <a:rPr lang="ru-RU" sz="2000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., доцент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79" y="875908"/>
            <a:ext cx="1020510" cy="114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1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9458" y="5992048"/>
            <a:ext cx="2199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601906" y="1885950"/>
            <a:ext cx="7773735" cy="4225601"/>
            <a:chOff x="3365375" y="2038468"/>
            <a:chExt cx="6111007" cy="333239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3097" y="2038468"/>
              <a:ext cx="6003285" cy="3332392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 rot="16200000">
              <a:off x="2947608" y="4472076"/>
              <a:ext cx="105097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https://studme.org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20970" y="2457450"/>
            <a:ext cx="266700" cy="3312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38575" y="4059133"/>
            <a:ext cx="266700" cy="3312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41285" y="1031457"/>
            <a:ext cx="6557280" cy="62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Қолтық </a:t>
            </a:r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бүршіктердің дамуын индукциялау 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95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138336" y="2272315"/>
            <a:ext cx="4618652" cy="2385025"/>
            <a:chOff x="1749653" y="2156293"/>
            <a:chExt cx="4174625" cy="2916554"/>
          </a:xfrm>
        </p:grpSpPr>
        <p:pic>
          <p:nvPicPr>
            <p:cNvPr id="6" name="Picture 4" descr="Status of shoot regeneration from leaf explants of tobacco under... |  Download Scientific Diagra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75" y="2156293"/>
              <a:ext cx="4066903" cy="2916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 rot="16200000">
              <a:off x="1009651" y="4058394"/>
              <a:ext cx="169544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https://www.researchgate.net/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214188" y="2330175"/>
            <a:ext cx="4833257" cy="2278912"/>
            <a:chOff x="5880556" y="783865"/>
            <a:chExt cx="5018352" cy="4173254"/>
          </a:xfrm>
        </p:grpSpPr>
        <p:pic>
          <p:nvPicPr>
            <p:cNvPr id="13" name="Picture 4" descr="https://ai2-s2-public.s3.amazonaws.com/figures/2017-08-08/9bb1bc9f1fcaec7c5db02649ddc5fbdfef2f1f72/3-Figure1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783865"/>
              <a:ext cx="4802909" cy="4173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 rot="16200000">
              <a:off x="4964600" y="3636378"/>
              <a:ext cx="204735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https://ai2-s2-public.s3.amazonaws.com/</a:t>
              </a: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989045" y="1070504"/>
            <a:ext cx="10394302" cy="559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Экспланттан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тікелей адвентивті бүршіктердің пайда болуы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7516" y="4924775"/>
            <a:ext cx="94612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Адвенті бүршіктердің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түзілуін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қоздыру </a:t>
            </a: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цитокинин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немесе </a:t>
            </a: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цитокинин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мен </a:t>
            </a: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ауксиннің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10:1 немесе 100:1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қатынасында қосылған қоректік орталарда жүзеге асырылады.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014845" y="2374641"/>
            <a:ext cx="4882102" cy="3634273"/>
            <a:chOff x="1322366" y="2038350"/>
            <a:chExt cx="4554559" cy="3547953"/>
          </a:xfrm>
        </p:grpSpPr>
        <p:pic>
          <p:nvPicPr>
            <p:cNvPr id="4" name="Picture 2" descr="Redalyc.CALLUS GROWTH AND PLANT REGENERATION IN LAELIA SPECIOSA  (ORCHIDACEAE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811" y="2038350"/>
              <a:ext cx="4339114" cy="3547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 rot="16200000">
              <a:off x="562261" y="4503429"/>
              <a:ext cx="173565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https://encrypted-tbn0.gstatic.com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2596802" y="1091682"/>
            <a:ext cx="7269899" cy="6085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k-KZ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Сомалық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эмбриогенездің индукциясы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2" descr="Development of synthetic seeds and their germination under in vitro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4" y="2362918"/>
            <a:ext cx="4585850" cy="36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5626458" y="5307620"/>
            <a:ext cx="12105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www.researchgate.net</a:t>
            </a:r>
          </a:p>
        </p:txBody>
      </p:sp>
    </p:spTree>
    <p:extLst>
      <p:ext uri="{BB962C8B-B14F-4D97-AF65-F5344CB8AC3E}">
        <p14:creationId xmlns:p14="http://schemas.microsoft.com/office/powerpoint/2010/main" val="7839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118000" y="2532453"/>
            <a:ext cx="4816269" cy="3588429"/>
            <a:chOff x="862278" y="2571750"/>
            <a:chExt cx="4207879" cy="3134270"/>
          </a:xfrm>
        </p:grpSpPr>
        <p:pic>
          <p:nvPicPr>
            <p:cNvPr id="4" name="Picture 2" descr="Plant tissue culture and micropropagation – Plant Biotechnology Information  Cent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505" y="2571750"/>
              <a:ext cx="4014652" cy="3134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208000" y="4658839"/>
              <a:ext cx="1524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https://plantbiotech.bg/</a:t>
              </a:r>
              <a:endParaRPr lang="en-US" sz="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12769" y="2462743"/>
            <a:ext cx="4646643" cy="3658139"/>
            <a:chOff x="6497753" y="2990851"/>
            <a:chExt cx="4191201" cy="3214812"/>
          </a:xfrm>
        </p:grpSpPr>
        <p:pic>
          <p:nvPicPr>
            <p:cNvPr id="6" name="Picture 2" descr="Regeneration of Blueberry Cultivars through Indirect Shoot Organogenesis  in: HortScience Volume 53 Issue 7 (2018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302" y="2990851"/>
              <a:ext cx="4014652" cy="321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 rot="16200000">
              <a:off x="5964915" y="5217903"/>
              <a:ext cx="128112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</a:t>
              </a:r>
              <a:r>
                <a:rPr lang="en-US" sz="800" dirty="0" smtClean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://journals.ashs.org</a:t>
              </a:r>
              <a:endParaRPr lang="en-US" sz="800" dirty="0"/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1754156" y="886408"/>
            <a:ext cx="9162660" cy="961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Алғашқы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көшіріліп отырғызылған каллустық ұлпадан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адвентивті бүршіктердің дифференциациясы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0627" y="1059271"/>
            <a:ext cx="4981783" cy="4211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3020" y="1927704"/>
            <a:ext cx="4836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Эксплантты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in vitro жағдайында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өсіру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3020" y="3607286"/>
            <a:ext cx="3698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Өркендерді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тамырландыру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21675" y="4396390"/>
            <a:ext cx="93592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Өсімдік-регенеранттарды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топыраққа көшіру және акклиматизациялау</a:t>
            </a:r>
            <a:endParaRPr lang="en-US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3020" y="2738473"/>
            <a:ext cx="2082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Микрокөбейту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92587" y="836956"/>
            <a:ext cx="8817429" cy="5784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Клондық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микрокөбейту сатылары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654644" y="2001844"/>
            <a:ext cx="3574942" cy="2957144"/>
            <a:chOff x="642320" y="1567543"/>
            <a:chExt cx="4251897" cy="3385006"/>
          </a:xfrm>
        </p:grpSpPr>
        <p:pic>
          <p:nvPicPr>
            <p:cNvPr id="1026" name="Picture 2" descr="Learning Management System: All cours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463" y="1567543"/>
              <a:ext cx="3963754" cy="338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-166184" y="3753231"/>
              <a:ext cx="1890177" cy="27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8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tths://lms.keralauniversity.ac.in/</a:t>
              </a:r>
              <a:endParaRPr lang="en-US" sz="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364975" y="2001844"/>
            <a:ext cx="3370858" cy="2957145"/>
            <a:chOff x="6128303" y="1992938"/>
            <a:chExt cx="4581767" cy="3614760"/>
          </a:xfrm>
        </p:grpSpPr>
        <p:pic>
          <p:nvPicPr>
            <p:cNvPr id="11" name="Picture 4" descr="https://static.yk-news.kz/images/202004301733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715" y="1992938"/>
              <a:ext cx="4297355" cy="361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 rot="16200000">
              <a:off x="5754964" y="4940870"/>
              <a:ext cx="962123" cy="2154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static.yk-news.kz</a:t>
              </a:r>
            </a:p>
          </p:txBody>
        </p:sp>
      </p:grpSp>
      <p:pic>
        <p:nvPicPr>
          <p:cNvPr id="12" name="Picture 2" descr="https://www.multibaies.com/wp-content/uploads/2017/03/jeune-plant-in-vitro-myrtilles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91" y="2024719"/>
            <a:ext cx="3019400" cy="291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rot="16200000">
            <a:off x="7564105" y="4451153"/>
            <a:ext cx="10451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multibaies.com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40821" y="1083819"/>
            <a:ext cx="6686949" cy="6367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Клондық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микрокөбейтудің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ш</a:t>
            </a:r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сатысы</a:t>
            </a:r>
            <a:r>
              <a:rPr lang="kk-KZ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4642" y="5267779"/>
            <a:ext cx="10358341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Экспланттарды өсіруге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жасанды қоректік орталар, БЫЗ,  фитогормондар қолданады.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220" y="6008665"/>
            <a:ext cx="4643964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Бірінші сатының ұзақтығы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-1-2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ай.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04920" y="1028286"/>
            <a:ext cx="6491006" cy="6367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Клондық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микрокөбейтудің 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ш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сатысы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696768" y="4106356"/>
            <a:ext cx="1076694" cy="238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multibaies.com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00537" y="5271656"/>
            <a:ext cx="7290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Цитокининдер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1-10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мг/л БАП, кинетин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7465" y="5798329"/>
            <a:ext cx="5290038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Ауксиндер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0,1-0,5 мг/л ИСҚ, ИМҚ, НСҚ.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417068" y="2196395"/>
            <a:ext cx="4741097" cy="2981469"/>
            <a:chOff x="6001004" y="2122376"/>
            <a:chExt cx="4950930" cy="2986682"/>
          </a:xfrm>
        </p:grpSpPr>
        <p:pic>
          <p:nvPicPr>
            <p:cNvPr id="20" name="Picture 2" descr="https://cdn.potatopro.com/sites/default/files/styles/1200_wide/public/field/image/cip-patatvari%C3%ABteiten-1200_0.jpg?itok=7R-201V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721" y="2122376"/>
              <a:ext cx="4830213" cy="2986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 rot="16200000">
              <a:off x="5588391" y="4353397"/>
              <a:ext cx="104067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cdn.potatopro.com</a:t>
              </a:r>
            </a:p>
          </p:txBody>
        </p:sp>
      </p:grpSp>
      <p:pic>
        <p:nvPicPr>
          <p:cNvPr id="23" name="Picture 6" descr="http://www.hgcpk.com/wp-content/gallery/hafiz-tissue-culture-labs/tc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99" y="2111497"/>
            <a:ext cx="4589771" cy="290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право 23"/>
          <p:cNvSpPr/>
          <p:nvPr/>
        </p:nvSpPr>
        <p:spPr>
          <a:xfrm rot="10998938">
            <a:off x="8844821" y="4244401"/>
            <a:ext cx="363894" cy="205273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Стрелка вправо 26"/>
          <p:cNvSpPr/>
          <p:nvPr/>
        </p:nvSpPr>
        <p:spPr>
          <a:xfrm rot="10800000">
            <a:off x="10964289" y="4011630"/>
            <a:ext cx="339013" cy="22242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Стрелка вправо 27"/>
          <p:cNvSpPr/>
          <p:nvPr/>
        </p:nvSpPr>
        <p:spPr>
          <a:xfrm>
            <a:off x="6326354" y="4122840"/>
            <a:ext cx="363894" cy="205273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7206" y="3212332"/>
            <a:ext cx="4572182" cy="25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0"/>
              </a:spcBef>
              <a:buFontTx/>
              <a:buAutoNum type="arabicPeriod"/>
            </a:pPr>
            <a:endParaRPr lang="en-US" sz="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490856" y="2211354"/>
            <a:ext cx="2967135" cy="3265715"/>
            <a:chOff x="5488671" y="2006920"/>
            <a:chExt cx="4778733" cy="3363940"/>
          </a:xfrm>
        </p:grpSpPr>
        <p:pic>
          <p:nvPicPr>
            <p:cNvPr id="1026" name="Picture 2" descr="https://secureservercdn.net/160.153.137.40/7xy.65d.myftpupload.com/wp-content/uploads/2019/04/Hybride-emages-06-compresso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115" y="2006920"/>
              <a:ext cx="4563289" cy="3363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 rot="16200000">
              <a:off x="4866866" y="4452007"/>
              <a:ext cx="14590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https://secureservercdn.net/</a:t>
              </a: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2839605" y="1065282"/>
            <a:ext cx="7088166" cy="6367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Клондық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микрокөбейтудің 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ш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сатысы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13607" y="5221636"/>
            <a:ext cx="679143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Ауксиндердің 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(ИМҚ, ИСҚ, НСҚ)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концентрацияларын</a:t>
            </a: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төмендетеді.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0263" y="2038358"/>
            <a:ext cx="7015402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Микроқалемшелерді тамырлардыру және жерүсті мүшелерінің дамып-жетілуін қамтамасыз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ету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0263" y="3333378"/>
            <a:ext cx="7281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Қоректік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орта құрамындағы минералды тұздардың мөлшерін  екі есе азайтады. </a:t>
            </a:r>
            <a:endParaRPr lang="en-US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90263" y="4537925"/>
            <a:ext cx="68147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Сахароза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мөлшерін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0,5-1 %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төмендетеді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80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3590" y="1214279"/>
            <a:ext cx="4070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Өркендерді </a:t>
            </a:r>
            <a:r>
              <a:rPr lang="kk-KZ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тамырландыру</a:t>
            </a:r>
            <a:endParaRPr lang="en-US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89045" y="3475668"/>
            <a:ext cx="46628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Қалемшелерді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ауксин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20-50 мг/л)  ерітіндісімен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2-24 сағат бойы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өңдеу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16826" y="3491132"/>
            <a:ext cx="49358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Қалемшелерді ауксин (0,1-5 мг/л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қосылған ортада 3-4 апта бойы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өсіру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>
            <a:stCxn id="3" idx="2"/>
            <a:endCxn id="6" idx="0"/>
          </p:cNvCxnSpPr>
          <p:nvPr/>
        </p:nvCxnSpPr>
        <p:spPr>
          <a:xfrm flipH="1">
            <a:off x="3587404" y="2275852"/>
            <a:ext cx="2331126" cy="11998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2"/>
            <a:endCxn id="8" idx="0"/>
          </p:cNvCxnSpPr>
          <p:nvPr/>
        </p:nvCxnSpPr>
        <p:spPr>
          <a:xfrm>
            <a:off x="5918530" y="2275852"/>
            <a:ext cx="2497684" cy="11998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89045" y="5083640"/>
            <a:ext cx="10552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k-KZ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регенеранттарды </a:t>
            </a:r>
            <a:r>
              <a:rPr lang="kk-KZ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топыраққа көшіруге дайындайды немесе салқын жерге </a:t>
            </a:r>
            <a:r>
              <a:rPr lang="kk-KZ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қояды.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105387" y="1192085"/>
            <a:ext cx="6817577" cy="6367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Клондық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микрокөбейтудің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ш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сатысы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67747" y="2291896"/>
            <a:ext cx="6755363" cy="90320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Өсімдік-регенеранттарын 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субстратқа көшіру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және сыртқы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ортаға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акклиматизациялау.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977674" y="2511801"/>
            <a:ext cx="3600050" cy="2798082"/>
            <a:chOff x="6491230" y="2511801"/>
            <a:chExt cx="4461354" cy="3565518"/>
          </a:xfrm>
        </p:grpSpPr>
        <p:pic>
          <p:nvPicPr>
            <p:cNvPr id="7" name="Picture 4" descr="https://d3i71xaburhd42.cloudfront.net/79574f2adde758399165bc936c5c939215be395a/7-Figure1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674" y="2511801"/>
              <a:ext cx="4245910" cy="3565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 rot="16200000">
              <a:off x="5807710" y="4978080"/>
              <a:ext cx="158248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d3i71xaburhd42.cloudfront.net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827475" y="3732390"/>
            <a:ext cx="6885992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Өсімдіктер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автотрофтық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көректенуге өтетіндіктен  жарық интенсивтілігін, 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ауа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ылғалдылығын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жоғарылату және температуралық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режимді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</a:t>
            </a:r>
            <a:r>
              <a:rPr lang="kk-KZ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мендету</a:t>
            </a:r>
            <a:r>
              <a:rPr lang="kk-KZ" sz="2000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қажет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3179" y="1707485"/>
            <a:ext cx="10114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Тақырып: Клондық </a:t>
            </a: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микрокөбейту және сауықтыру технологиялары</a:t>
            </a:r>
            <a:r>
              <a:rPr lang="en-US" sz="2400" spc="-1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93179" y="2658096"/>
            <a:ext cx="966190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Жоспар: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kk-K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Өсімдіктерді </a:t>
            </a: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микроклондық көбейту </a:t>
            </a:r>
            <a:r>
              <a:rPr lang="kk-K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әдістері.</a:t>
            </a:r>
          </a:p>
          <a:p>
            <a:pPr>
              <a:lnSpc>
                <a:spcPct val="150000"/>
              </a:lnSpc>
            </a:pPr>
            <a:r>
              <a:rPr lang="kk-K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Клондық </a:t>
            </a: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микрокөбейту сатылары.</a:t>
            </a:r>
            <a:endParaRPr lang="kk-KZ" sz="24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k-K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Өсімдіктерді </a:t>
            </a: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вирустардан сауықтыру технологиялары.</a:t>
            </a:r>
            <a:endParaRPr lang="kk-KZ" sz="24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8068" y="1599407"/>
            <a:ext cx="3257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Өсімдік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регенерант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5141" y="2517641"/>
            <a:ext cx="3011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Шынықтыру,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7-10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тәулік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29490" y="2250631"/>
            <a:ext cx="36911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Тамырларды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ауксинмен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37298" y="3374243"/>
            <a:ext cx="43884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Субстрат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қа көшіру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7638" y="5532390"/>
            <a:ext cx="404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Жылыжаға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(1,5-2 ай)  немесе </a:t>
            </a:r>
          </a:p>
          <a:p>
            <a:pPr algn="ctr"/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дала алқабына көшіру </a:t>
            </a:r>
          </a:p>
          <a:p>
            <a:pPr algn="ctr"/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және  өсіру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55147" y="4378556"/>
            <a:ext cx="416126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Ылғал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камерада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(1-1,5  ай) өсіру </a:t>
            </a:r>
            <a:endParaRPr lang="kk-K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2378" y="2467616"/>
            <a:ext cx="3862254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Жерүсті мүшелерін  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глицерин,  диэтил эфирі/ парафин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немесе</a:t>
            </a: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май </a:t>
            </a: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(1:1</a:t>
            </a: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ерітінділерімен бүрку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63305" y="2764191"/>
            <a:ext cx="2119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Микоризациялау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трелка вниз 34"/>
          <p:cNvSpPr/>
          <p:nvPr/>
        </p:nvSpPr>
        <p:spPr>
          <a:xfrm>
            <a:off x="5899090" y="2109100"/>
            <a:ext cx="264912" cy="437847"/>
          </a:xfrm>
          <a:prstGeom prst="down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Стрелка вниз 35"/>
          <p:cNvSpPr/>
          <p:nvPr/>
        </p:nvSpPr>
        <p:spPr>
          <a:xfrm>
            <a:off x="5932905" y="2964048"/>
            <a:ext cx="264912" cy="437847"/>
          </a:xfrm>
          <a:prstGeom prst="down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Стрелка вниз 36"/>
          <p:cNvSpPr/>
          <p:nvPr/>
        </p:nvSpPr>
        <p:spPr>
          <a:xfrm>
            <a:off x="5918610" y="4005484"/>
            <a:ext cx="264912" cy="437847"/>
          </a:xfrm>
          <a:prstGeom prst="down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трелка вниз 37"/>
          <p:cNvSpPr/>
          <p:nvPr/>
        </p:nvSpPr>
        <p:spPr>
          <a:xfrm>
            <a:off x="5932905" y="4987498"/>
            <a:ext cx="264912" cy="437847"/>
          </a:xfrm>
          <a:prstGeom prst="down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927674" y="839344"/>
            <a:ext cx="8746546" cy="46557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Өсімдік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регенеранттарды топыраққа көшіру және бейімдету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8176175" y="3647626"/>
            <a:ext cx="3403446" cy="2494342"/>
            <a:chOff x="1029666" y="2490652"/>
            <a:chExt cx="4117100" cy="3160062"/>
          </a:xfrm>
        </p:grpSpPr>
        <p:pic>
          <p:nvPicPr>
            <p:cNvPr id="45" name="Picture 2" descr="Proline levels, oxidative metabolism and photosynthetic pigments during in  vitro growth and acclimatization of Pitcairnia encholirioides L.B. Sm.  (Bromeliaceae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110" y="2490652"/>
              <a:ext cx="3901656" cy="316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 rot="16200000">
              <a:off x="532141" y="4789716"/>
              <a:ext cx="12104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https://www.scielo.br</a:t>
              </a:r>
              <a:endParaRPr lang="en-US" sz="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5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ирусные заболевания зерновых культур в Самарской области | ГлавАгроном |  Яндекс Дзе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00" y="2167313"/>
            <a:ext cx="3082970" cy="39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95792" y="10318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218866" y="2167313"/>
            <a:ext cx="3315959" cy="3934907"/>
            <a:chOff x="188272" y="3699870"/>
            <a:chExt cx="3781056" cy="1990124"/>
          </a:xfrm>
        </p:grpSpPr>
        <p:pic>
          <p:nvPicPr>
            <p:cNvPr id="4100" name="Picture 4" descr="Ложная мучнистая роса сои - Болезни культур - Справочники - ООО ТД  Кирово-Чепецкая Химическая Компания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16" y="3699870"/>
              <a:ext cx="3565612" cy="1990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40956" y="5178499"/>
              <a:ext cx="5100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kccc.ru</a:t>
              </a:r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2771192" y="1102482"/>
            <a:ext cx="6587411" cy="49992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Өсімдіктерді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вирустардан сауықтыру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2697" y="2434527"/>
            <a:ext cx="3571607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Өсімдіктерді зақымдайтын вирустар ауылшаруашылық дақылдардың түсімін </a:t>
            </a:r>
            <a:r>
              <a:rPr lang="kk-KZ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10 - 50 % </a:t>
            </a:r>
            <a:r>
              <a:rPr lang="kk-K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төмендетеді.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3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8155264" y="1757138"/>
            <a:ext cx="3481237" cy="4363743"/>
            <a:chOff x="701366" y="1206632"/>
            <a:chExt cx="4129363" cy="2838896"/>
          </a:xfrm>
        </p:grpSpPr>
        <p:pic>
          <p:nvPicPr>
            <p:cNvPr id="6" name="Picture 2" descr="https://www.potatogrower.com/Images/gallery/3653_160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810" y="1206632"/>
              <a:ext cx="3913919" cy="283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178947" y="3076382"/>
              <a:ext cx="126028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www.potatogrower.com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44772" y="1757138"/>
            <a:ext cx="3500658" cy="4363743"/>
            <a:chOff x="5344763" y="1990404"/>
            <a:chExt cx="3706789" cy="2618509"/>
          </a:xfrm>
        </p:grpSpPr>
        <p:pic>
          <p:nvPicPr>
            <p:cNvPr id="9" name="Picture 10" descr="https://agroschool.com.ua/wp-content/uploads/2019/07/Fitoftoroz-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207" y="1990404"/>
              <a:ext cx="3491345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 rot="16200000">
              <a:off x="4924135" y="3871767"/>
              <a:ext cx="10567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agroschool.com.ua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399385" y="1757138"/>
            <a:ext cx="3481238" cy="4363743"/>
            <a:chOff x="8801355" y="2094517"/>
            <a:chExt cx="2730883" cy="3353082"/>
          </a:xfrm>
        </p:grpSpPr>
        <p:pic>
          <p:nvPicPr>
            <p:cNvPr id="12" name="Picture 8" descr="https://mrdachnik.com/wp-content/uploads/2020/07/mazaika.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798" y="2094517"/>
              <a:ext cx="2515440" cy="3353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 rot="16200000">
              <a:off x="8468090" y="4796273"/>
              <a:ext cx="88197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mrdachnik.com</a:t>
              </a: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2789853" y="825915"/>
            <a:ext cx="6671388" cy="65314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Вирустармен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зақымдалған картоп өсімдігі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51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645129" y="2068412"/>
            <a:ext cx="3341876" cy="4015147"/>
            <a:chOff x="6627706" y="2344576"/>
            <a:chExt cx="4077677" cy="2546103"/>
          </a:xfrm>
        </p:grpSpPr>
        <p:sp>
          <p:nvSpPr>
            <p:cNvPr id="5" name="Прямоугольник 4"/>
            <p:cNvSpPr/>
            <p:nvPr/>
          </p:nvSpPr>
          <p:spPr>
            <a:xfrm rot="16200000">
              <a:off x="6365523" y="4318813"/>
              <a:ext cx="740229" cy="215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www.ufz.de</a:t>
              </a:r>
              <a:endParaRPr lang="en-US" sz="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https://www.ufz.de/export/data/2/77978_%C2%A9%20Kara_Fotoli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569" y="2344576"/>
              <a:ext cx="3861814" cy="254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947992" y="2068412"/>
            <a:ext cx="3241453" cy="4015147"/>
            <a:chOff x="1186666" y="2344576"/>
            <a:chExt cx="3267086" cy="285131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66" y="2344576"/>
              <a:ext cx="3045386" cy="2851316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 rot="16200000">
              <a:off x="747570" y="4396953"/>
              <a:ext cx="1099892" cy="221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foodrevolution.org</a:t>
              </a:r>
              <a:endParaRPr lang="en-US" sz="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398546" y="2068413"/>
            <a:ext cx="3031454" cy="4015146"/>
            <a:chOff x="8398546" y="2068412"/>
            <a:chExt cx="3158029" cy="4015147"/>
          </a:xfrm>
        </p:grpSpPr>
        <p:pic>
          <p:nvPicPr>
            <p:cNvPr id="10" name="Picture 4" descr="https://vuzopedia.ru/storage/app/uploads/public/5c2/2ba/18d/5c22ba18d776145172132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600" y="2068412"/>
              <a:ext cx="2936975" cy="4015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 rot="16200000">
              <a:off x="8118180" y="5496623"/>
              <a:ext cx="77617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vuzopedia.ru</a:t>
              </a: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2807571" y="1163054"/>
            <a:ext cx="6821621" cy="49452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Фитопатогенді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вирстармен күресу шаралары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7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5062" y="2423426"/>
            <a:ext cx="5410383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Өсу нүктесінің дисталды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бөлігі</a:t>
            </a:r>
          </a:p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Диаметрі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мкм,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биіктігі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20-150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мкм</a:t>
            </a:r>
          </a:p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-127582" y="5881907"/>
            <a:ext cx="1092308" cy="216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live.staticflickr.com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s://live.staticflickr.com/4057/4425262405_dbcb5f2ec0_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845" y="2520222"/>
            <a:ext cx="4667681" cy="271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 rot="1331062">
            <a:off x="7900789" y="3170502"/>
            <a:ext cx="1743738" cy="1123194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79164" y="1195671"/>
            <a:ext cx="5177117" cy="63448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Апикалды 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меристема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6355" y="4305416"/>
            <a:ext cx="5303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Меристемалық клеткалардың төменгі қабаты өткізгіш шоқтарға бастама беретін прокамбийді құрайды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9884" y="901172"/>
            <a:ext cx="4809699" cy="13592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Термотерапия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- өсімдіктерді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арнайы термокамераларда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ыстық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құрғақ ауамен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өңдеу.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59257" y="3995558"/>
            <a:ext cx="4399152" cy="2364928"/>
            <a:chOff x="7074978" y="3165339"/>
            <a:chExt cx="4011589" cy="2561691"/>
          </a:xfrm>
        </p:grpSpPr>
        <p:pic>
          <p:nvPicPr>
            <p:cNvPr id="6" name="Picture 2" descr="https://botanicgarden.bsu.edu.ru/media/uploads/2019/11/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422" y="3165339"/>
              <a:ext cx="3796145" cy="256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 rot="16200000">
              <a:off x="6503668" y="4762995"/>
              <a:ext cx="135806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botanicgarden.bsu.edu.ru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189883" y="2648189"/>
            <a:ext cx="48096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Жоғары температура: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өсімдіктердің көбею коэффициентін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– 60%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жоғарылатады.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96349" y="921589"/>
            <a:ext cx="4009716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Клондық микрокөбейтудің меристемалық экспланттан тәуелділігі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035281" y="2992135"/>
            <a:ext cx="3928187" cy="3368351"/>
            <a:chOff x="6619465" y="2022764"/>
            <a:chExt cx="4150135" cy="3728452"/>
          </a:xfrm>
        </p:grpSpPr>
        <p:pic>
          <p:nvPicPr>
            <p:cNvPr id="10" name="Picture 2" descr="https://s3-us-west-2.amazonaws.com/courses-images/wp-content/uploads/sites/1223/2017/01/31192435/figure7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909" y="2022764"/>
              <a:ext cx="3934691" cy="3728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 rot="16200000">
              <a:off x="5939952" y="4712216"/>
              <a:ext cx="157447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s3-us-west-2.amazonaws.com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6876661" y="1575112"/>
            <a:ext cx="4208106" cy="4396480"/>
            <a:chOff x="6937823" y="4211131"/>
            <a:chExt cx="4111088" cy="2005615"/>
          </a:xfrm>
        </p:grpSpPr>
        <p:pic>
          <p:nvPicPr>
            <p:cNvPr id="9" name="Picture 2" descr="https://agroinfo.kz/wp-content/uploads/2021/03/Kartofelnye-rostki-v-probirkah_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67" y="4211131"/>
              <a:ext cx="3895644" cy="200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 rot="16200000">
              <a:off x="6677878" y="5585930"/>
              <a:ext cx="73533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agroinfo.kz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91902" y="1667733"/>
            <a:ext cx="4540824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Хемотерапия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- қоректік ортаға вирустардың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өсіп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дамуын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тежейтін және жоятын химиялық заттарды  </a:t>
            </a: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(вирозол,  антибиотиктер)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қосу немесе осы заттармен донор өсімдіктерді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алдынала 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өңдеу.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0906" y="1034663"/>
            <a:ext cx="5337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Визуалды </a:t>
            </a: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диагностика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организмінде белгілі бір патологиялық өзгерістерді тудыратын жағдайда қолданылады.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6965" y="3770211"/>
            <a:ext cx="327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организмі </a:t>
            </a: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күйінен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37028" y="4179732"/>
            <a:ext cx="450046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Патоген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штамының </a:t>
            </a: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агрессивтілігінен </a:t>
            </a: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7094" y="4696308"/>
            <a:ext cx="367934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Сыртқы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орта жағдайларынан </a:t>
            </a: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7094" y="5193032"/>
            <a:ext cx="4480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Вирустың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қожайын клеткасында тіршілік ету </a:t>
            </a: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ұзақтығынан тәуелді</a:t>
            </a:r>
            <a:endParaRPr lang="en-US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6317919" y="1115649"/>
            <a:ext cx="5117680" cy="2662543"/>
            <a:chOff x="6396296" y="1259822"/>
            <a:chExt cx="5117680" cy="2662543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6396296" y="1259822"/>
              <a:ext cx="5117680" cy="2041443"/>
              <a:chOff x="6333244" y="1583550"/>
              <a:chExt cx="4798176" cy="2378460"/>
            </a:xfrm>
          </p:grpSpPr>
          <p:pic>
            <p:nvPicPr>
              <p:cNvPr id="18" name="Picture 2" descr="https://prostayaferma.ru/wp-content/uploads/0/a/0/0a0eeef3736a80ccb4fb9df395adbfb4.jpe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8687" y="1583550"/>
                <a:ext cx="4582733" cy="2378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Прямоугольник 18"/>
              <p:cNvSpPr/>
              <p:nvPr/>
            </p:nvSpPr>
            <p:spPr>
              <a:xfrm rot="16200000">
                <a:off x="5983949" y="3122076"/>
                <a:ext cx="91403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95000"/>
                      </a:schemeClr>
                    </a:solidFill>
                  </a:rPr>
                  <a:t>prostayaferma.ru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757067" y="3276034"/>
              <a:ext cx="4756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k-K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Томаттың мозайкалы вируспен зақымдануы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317918" y="3964647"/>
            <a:ext cx="5117681" cy="2499355"/>
            <a:chOff x="6396295" y="3820837"/>
            <a:chExt cx="5117681" cy="2499355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6396295" y="3820837"/>
              <a:ext cx="5117681" cy="2130023"/>
              <a:chOff x="6301959" y="4158368"/>
              <a:chExt cx="4829461" cy="2395442"/>
            </a:xfrm>
          </p:grpSpPr>
          <p:pic>
            <p:nvPicPr>
              <p:cNvPr id="21" name="Picture 7" descr="https://arborcareandconsulting.com/sites/arbor/files/styles/hosted_core_wide_2x1_2280px/public/uploads/images/chlorosus.jpg?itok=NPzR15-p&amp;timestamp=15336786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7403" y="4158368"/>
                <a:ext cx="4614017" cy="2395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Прямоугольник 22"/>
              <p:cNvSpPr/>
              <p:nvPr/>
            </p:nvSpPr>
            <p:spPr>
              <a:xfrm rot="16200000">
                <a:off x="5666529" y="5650476"/>
                <a:ext cx="148630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arborcareandconsulting.com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7847045" y="5950860"/>
              <a:ext cx="2967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k-K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Томаттың хлороз ауруы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Стрелка вправо 28"/>
          <p:cNvSpPr/>
          <p:nvPr/>
        </p:nvSpPr>
        <p:spPr>
          <a:xfrm rot="5400000">
            <a:off x="9329796" y="1572473"/>
            <a:ext cx="345232" cy="163244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Стрелка вправо 29"/>
          <p:cNvSpPr/>
          <p:nvPr/>
        </p:nvSpPr>
        <p:spPr>
          <a:xfrm rot="16200000">
            <a:off x="7395374" y="1995722"/>
            <a:ext cx="345232" cy="163244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Стрелка вправо 30"/>
          <p:cNvSpPr/>
          <p:nvPr/>
        </p:nvSpPr>
        <p:spPr>
          <a:xfrm rot="10800000">
            <a:off x="7041480" y="5051080"/>
            <a:ext cx="345232" cy="163244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Стрелка вправо 31"/>
          <p:cNvSpPr/>
          <p:nvPr/>
        </p:nvSpPr>
        <p:spPr>
          <a:xfrm rot="8257657">
            <a:off x="9065639" y="5138082"/>
            <a:ext cx="345232" cy="163244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85560" y="3125794"/>
            <a:ext cx="4322463" cy="519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Ауру </a:t>
            </a:r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симптомдары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49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5915" y="1794536"/>
            <a:ext cx="463472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Белг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лі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бір спецификалық вирусқа тән зақымдану белгілері нақты пайда болатын </a:t>
            </a:r>
            <a:r>
              <a:rPr lang="kk-K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тест-өсімдіктер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қолданылады.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9721" y="944523"/>
            <a:ext cx="46347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Индикатор-өсімдіктерді </a:t>
            </a:r>
            <a:r>
              <a:rPr lang="kk-K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қолдану әдісі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визуалды бақылауға негізделген.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078478" y="1039517"/>
            <a:ext cx="5224730" cy="2530998"/>
            <a:chOff x="960559" y="1847028"/>
            <a:chExt cx="3685331" cy="2300100"/>
          </a:xfrm>
        </p:grpSpPr>
        <p:pic>
          <p:nvPicPr>
            <p:cNvPr id="9" name="Picture 2" descr="https://prl.natsci.msu.edu/sites/_prl/assets/Image/Stories%20and%20Event%20Images/arabidopsi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907" y="1847028"/>
              <a:ext cx="3444983" cy="23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 rot="16200000">
              <a:off x="557564" y="3457789"/>
              <a:ext cx="10214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prl.natsci.msu.edu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078478" y="3836681"/>
            <a:ext cx="5218485" cy="2541977"/>
            <a:chOff x="7718591" y="1990182"/>
            <a:chExt cx="3401991" cy="2124365"/>
          </a:xfrm>
        </p:grpSpPr>
        <p:pic>
          <p:nvPicPr>
            <p:cNvPr id="12" name="Picture 4" descr="https://www.earlham.ac.uk/sites/default/files/images/projects/Responding%20to%20emergencies%20with%20genomics/responding-to-emergencies-genomics-her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035" y="1990182"/>
              <a:ext cx="3186547" cy="212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 rot="16200000">
              <a:off x="7249050" y="3378752"/>
              <a:ext cx="115452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www.earlham.ac.uk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068124" y="5949766"/>
            <a:ext cx="49239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Гүлтәжі тұқымдастары </a:t>
            </a:r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(Amaranthaceae)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2476" y="3883864"/>
            <a:ext cx="3703899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Алқа тұқымдастар </a:t>
            </a:r>
            <a:r>
              <a:rPr lang="kk-KZ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(Solanaceae) 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42476" y="4307163"/>
            <a:ext cx="4825039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Алабұта тұқымдастары </a:t>
            </a:r>
            <a:r>
              <a:rPr lang="kk-KZ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(Chenopodiaceae) 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6911" y="4695813"/>
            <a:ext cx="4381969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Бұршақ тұқымдастары  </a:t>
            </a:r>
            <a:r>
              <a:rPr lang="kk-KZ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(Leguminosae)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56911" y="5107670"/>
            <a:ext cx="446321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Асқабақ тұқымдастары </a:t>
            </a:r>
            <a:r>
              <a:rPr lang="kk-KZ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(Cucurbitaceae)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56911" y="5537909"/>
            <a:ext cx="5021567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Дәнді дақылдар тұқымдастары  </a:t>
            </a:r>
            <a:r>
              <a:rPr lang="kk-KZ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(Gramneae)  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07202" y="3303503"/>
            <a:ext cx="4683998" cy="604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Индикатор-өсімдіктер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31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606" y="1764288"/>
            <a:ext cx="3239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Локалды реакцияға ие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4614" y="2380413"/>
            <a:ext cx="3181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Жүйелі реакциясы ие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4678" y="2957494"/>
            <a:ext cx="49960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</a:t>
            </a: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Аралас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реакциясы </a:t>
            </a: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бар өсімдік-индикатор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7035" y="632465"/>
            <a:ext cx="9406051" cy="102381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k-KZ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Реакция түріне қарай </a:t>
            </a:r>
            <a:r>
              <a:rPr lang="kk-KZ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индикатор-өсімдіктердің жіктелуі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4678" y="4608441"/>
            <a:ext cx="6769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Ауру қоздырғышқа сезімталдығы </a:t>
            </a:r>
            <a:r>
              <a:rPr lang="kk-KZ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жоғары,</a:t>
            </a:r>
            <a:endParaRPr lang="en-US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74677" y="5259048"/>
            <a:ext cx="4432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Инкубациялық периоды </a:t>
            </a:r>
            <a:r>
              <a:rPr lang="kk-KZ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қысқа,</a:t>
            </a:r>
            <a:endParaRPr lang="en-US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04614" y="5746023"/>
            <a:ext cx="78792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kk-KZ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Қоздырғышға тән айқын көрінетін белгілері болуы қажет.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0841" y="3502204"/>
            <a:ext cx="8992976" cy="101937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k-KZ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Өсімдік-индикаторларға қойылатын негізгі талаптар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884367" y="1164042"/>
            <a:ext cx="3713584" cy="4448647"/>
            <a:chOff x="6363043" y="1422407"/>
            <a:chExt cx="4930725" cy="3873493"/>
          </a:xfrm>
        </p:grpSpPr>
        <p:sp>
          <p:nvSpPr>
            <p:cNvPr id="5" name="Прямоугольник 4"/>
            <p:cNvSpPr/>
            <p:nvPr/>
          </p:nvSpPr>
          <p:spPr>
            <a:xfrm rot="16200000">
              <a:off x="5884707" y="4357235"/>
              <a:ext cx="11721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https://www.aralab.pt/</a:t>
              </a:r>
            </a:p>
          </p:txBody>
        </p:sp>
        <p:pic>
          <p:nvPicPr>
            <p:cNvPr id="6" name="Picture 4" descr="https://www.aralab.pt/wp-content/uploads/2016/07/PROJ9-Aralab-Tissue-Culture-Rooms-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416" y="1422407"/>
              <a:ext cx="4688352" cy="3873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978844" y="1164042"/>
            <a:ext cx="63550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Өсімдіктерді клондық микрокөбейту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in vitro жағдайында өсімдіктерді жыныссыз жолмен көбейту әдісі.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6002" y="3034488"/>
            <a:ext cx="6628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Клон</a:t>
            </a:r>
            <a:r>
              <a:rPr lang="kk-K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терминін (гр. klon – көбейтуге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болатын 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өркен, қалемше) 1903 ж. Уэббер  енгізген.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8844" y="4305596"/>
            <a:ext cx="652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Клон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– бір клеткадан митоз жолымен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көбейген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клеткалардың популяциясы немесе жыныссыз,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вегетативті көбею жолымен пайда болған организм.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899673" y="1110343"/>
            <a:ext cx="4231748" cy="2397967"/>
            <a:chOff x="8162448" y="1985819"/>
            <a:chExt cx="3004984" cy="2009178"/>
          </a:xfrm>
        </p:grpSpPr>
        <p:pic>
          <p:nvPicPr>
            <p:cNvPr id="6" name="Picture 4" descr="https://scx2.b-cdn.net/gfx/news/hires/2011/2-earlydetecti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295" y="1985819"/>
              <a:ext cx="2900137" cy="2009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7889164" y="3518507"/>
              <a:ext cx="705737" cy="1591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scx2.b-cdn.net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899674" y="3689297"/>
            <a:ext cx="4231747" cy="2538921"/>
            <a:chOff x="6514905" y="4037593"/>
            <a:chExt cx="4809759" cy="1943330"/>
          </a:xfrm>
        </p:grpSpPr>
        <p:pic>
          <p:nvPicPr>
            <p:cNvPr id="8" name="Picture 2" descr="https://lupusnewstoday.com/wp-content/uploads/2017/12/shutterstock_461940118-1200x630-cropp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0348" y="4037593"/>
              <a:ext cx="4594316" cy="194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 rot="16200000">
              <a:off x="6059812" y="5310385"/>
              <a:ext cx="112562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upusnewstoday.com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38508" y="936911"/>
            <a:ext cx="646066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Иммунологиялық </a:t>
            </a:r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әдіс</a:t>
            </a:r>
            <a:r>
              <a:rPr lang="kk-KZ" sz="20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антиген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антидене реакциясына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негізделген.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5525" y="2312959"/>
            <a:ext cx="455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Әдіс модификациялары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5525" y="2708440"/>
            <a:ext cx="1109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Тамшы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7731" y="3383091"/>
            <a:ext cx="3727880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Агарлы гелде  диффузиялану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7731" y="3957639"/>
            <a:ext cx="3692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Радиалды иммунодиффузия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8508" y="4789289"/>
            <a:ext cx="1498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Адсорбция</a:t>
            </a:r>
            <a:endParaRPr lang="en-US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38508" y="5206838"/>
            <a:ext cx="4177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Иммуноферменттік талдау (ИФА)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532095" y="1173505"/>
            <a:ext cx="4711290" cy="2205442"/>
            <a:chOff x="6532097" y="1650952"/>
            <a:chExt cx="4711290" cy="1969326"/>
          </a:xfrm>
        </p:grpSpPr>
        <p:pic>
          <p:nvPicPr>
            <p:cNvPr id="4" name="Picture 2" descr="https://bez-glista.ru/wp-content/uploads/2018/05/1364-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540" y="1650952"/>
              <a:ext cx="4495847" cy="196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6266960" y="2900751"/>
              <a:ext cx="74571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bez-glista.ru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532096" y="3951231"/>
            <a:ext cx="4711289" cy="2095006"/>
            <a:chOff x="6532097" y="3808155"/>
            <a:chExt cx="4711289" cy="1969326"/>
          </a:xfrm>
        </p:grpSpPr>
        <p:pic>
          <p:nvPicPr>
            <p:cNvPr id="8" name="Picture 4" descr="https://www.chromservis.eu/media/produkty/253370/gb-neya8-lab-we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539" y="3808155"/>
              <a:ext cx="4495847" cy="196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 rot="16200000">
              <a:off x="6307035" y="5320504"/>
              <a:ext cx="66556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spbpmc.ru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015439" y="867299"/>
            <a:ext cx="4027513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Электрондық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микроскопия әдісі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2065" y="1779079"/>
            <a:ext cx="3170612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Гель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электрофорез әдісі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02065" y="2635614"/>
            <a:ext cx="2330125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ДНҚ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зондтар әдісі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2065" y="3597288"/>
            <a:ext cx="4320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Полипептидтік тізбек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әдісі</a:t>
            </a:r>
            <a:endParaRPr lang="kk-K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000" dirty="0" smtClean="0"/>
              <a:t> </a:t>
            </a:r>
            <a:endParaRPr lang="en-US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9346" y="4290848"/>
            <a:ext cx="1927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Қоспалар әдісі</a:t>
            </a:r>
            <a:endParaRPr lang="kk-K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2189" y="5157028"/>
            <a:ext cx="335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Ультрацентрифугалау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әдісі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>
          <a:xfrm>
            <a:off x="1043445" y="1245335"/>
            <a:ext cx="10565081" cy="432426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kk-KZ" altLang="en-US" sz="1800" b="1" dirty="0">
                <a:solidFill>
                  <a:srgbClr val="006FC0"/>
                </a:solidFill>
              </a:rPr>
              <a:t>Қолданылған әдебиет тізімі: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kk-KZ" altLang="en-US" sz="1800" dirty="0" smtClean="0"/>
              <a:t>Назаренко </a:t>
            </a:r>
            <a:r>
              <a:rPr lang="kk-KZ" altLang="en-US" sz="1800" dirty="0"/>
              <a:t>Л.В., Калашникова Е.А., Загорскина Н.В. Биотехнология. </a:t>
            </a:r>
            <a:r>
              <a:rPr lang="ru-RU" sz="1800" dirty="0"/>
              <a:t>Москва: Изд. </a:t>
            </a:r>
            <a:r>
              <a:rPr lang="ru-RU" sz="1800" dirty="0" err="1"/>
              <a:t>Юрайт</a:t>
            </a:r>
            <a:r>
              <a:rPr lang="ru-RU" sz="1800" dirty="0"/>
              <a:t>, </a:t>
            </a:r>
            <a:r>
              <a:rPr lang="ru-RU" sz="1800" dirty="0" smtClean="0"/>
              <a:t>         </a:t>
            </a:r>
            <a:r>
              <a:rPr lang="kk-KZ" altLang="en-US" sz="1800" dirty="0" smtClean="0"/>
              <a:t> </a:t>
            </a:r>
            <a:r>
              <a:rPr lang="kk-KZ" altLang="en-US" sz="1800" dirty="0"/>
              <a:t>2020. -390 с.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ru-RU" sz="1800" dirty="0"/>
              <a:t>Загоскина Н.В., Назаренко Л.В. Основы биотехнологии. Москва: Изд. </a:t>
            </a:r>
            <a:r>
              <a:rPr lang="ru-RU" sz="1800" dirty="0" err="1"/>
              <a:t>Юрайт</a:t>
            </a:r>
            <a:r>
              <a:rPr lang="ru-RU" sz="1800" dirty="0"/>
              <a:t>, 2018. - 162 с.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ru-RU" sz="1800" dirty="0"/>
              <a:t>Калашникова </a:t>
            </a:r>
            <a:r>
              <a:rPr lang="ru-RU" sz="1800" dirty="0" smtClean="0"/>
              <a:t>Е.А. </a:t>
            </a:r>
            <a:r>
              <a:rPr lang="ru-RU" sz="1800" dirty="0"/>
              <a:t>Клеточная инженерия растений: учебник и практикум для вузов. Москва: Изд. </a:t>
            </a:r>
            <a:r>
              <a:rPr lang="ru-RU" sz="1800" dirty="0" err="1"/>
              <a:t>Юрайт</a:t>
            </a:r>
            <a:r>
              <a:rPr lang="ru-RU" sz="1800" dirty="0"/>
              <a:t>, 2020. - 333 с</a:t>
            </a:r>
            <a:r>
              <a:rPr lang="kk-KZ" sz="1800" dirty="0"/>
              <a:t>.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kk-KZ" altLang="en-US" sz="1800" b="1" dirty="0" smtClean="0">
              <a:solidFill>
                <a:srgbClr val="006FC0"/>
              </a:solidFill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kk-KZ" altLang="en-US" sz="1800" b="1" dirty="0" smtClean="0">
                <a:solidFill>
                  <a:srgbClr val="006FC0"/>
                </a:solidFill>
                <a:ea typeface="Cambria" panose="02040503050406030204" pitchFamily="18" charset="0"/>
              </a:rPr>
              <a:t>Ғаламтор-ресурстары</a:t>
            </a:r>
            <a:r>
              <a:rPr lang="kk-KZ" altLang="en-US" sz="1800" b="1" dirty="0">
                <a:solidFill>
                  <a:srgbClr val="006FC0"/>
                </a:solidFill>
                <a:ea typeface="Cambria" panose="02040503050406030204" pitchFamily="18" charset="0"/>
              </a:rPr>
              <a:t>:</a:t>
            </a:r>
            <a:endParaRPr lang="en-US" altLang="en-US" sz="1800" b="1" dirty="0">
              <a:solidFill>
                <a:srgbClr val="006FC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/>
              <a:t>media.springernature.com</a:t>
            </a:r>
            <a:r>
              <a:rPr lang="ru-RU" sz="1800" dirty="0"/>
              <a:t>; </a:t>
            </a:r>
            <a:r>
              <a:rPr lang="en-US" sz="1800" dirty="0"/>
              <a:t>prostayaferma.ru</a:t>
            </a:r>
            <a:r>
              <a:rPr lang="ru-RU" sz="1800" dirty="0"/>
              <a:t>; </a:t>
            </a:r>
            <a:r>
              <a:rPr lang="en-US" sz="1800" dirty="0"/>
              <a:t>arborcareandconsulting.com</a:t>
            </a:r>
            <a:r>
              <a:rPr lang="ru-RU" sz="1800" dirty="0"/>
              <a:t>; </a:t>
            </a:r>
            <a:r>
              <a:rPr lang="en-US" sz="1800" dirty="0"/>
              <a:t>sites</a:t>
            </a:r>
            <a:r>
              <a:rPr lang="ru-RU" sz="1800" dirty="0"/>
              <a:t>; </a:t>
            </a:r>
            <a:r>
              <a:rPr lang="en-US" sz="1800" dirty="0"/>
              <a:t>www.earlham.ac.uk</a:t>
            </a:r>
            <a:r>
              <a:rPr lang="ru-RU" sz="1800" dirty="0"/>
              <a:t>; </a:t>
            </a:r>
            <a:r>
              <a:rPr lang="en-US" sz="1800" dirty="0"/>
              <a:t>seedworld.com</a:t>
            </a:r>
            <a:r>
              <a:rPr lang="ru-RU" sz="1800" dirty="0"/>
              <a:t>; </a:t>
            </a:r>
            <a:r>
              <a:rPr lang="en-US" sz="1800" dirty="0"/>
              <a:t>miro.medium.com</a:t>
            </a:r>
            <a:r>
              <a:rPr lang="ru-RU" sz="1800" dirty="0"/>
              <a:t>; </a:t>
            </a:r>
            <a:r>
              <a:rPr lang="en-US" sz="1800" dirty="0"/>
              <a:t>scx2.b-cdn.net</a:t>
            </a:r>
            <a:r>
              <a:rPr lang="ru-RU" sz="1800" dirty="0"/>
              <a:t>; </a:t>
            </a:r>
            <a:r>
              <a:rPr lang="en-US" sz="1800" dirty="0"/>
              <a:t>lupusnewstoday.com</a:t>
            </a:r>
            <a:r>
              <a:rPr lang="ru-RU" sz="1800" dirty="0"/>
              <a:t>; </a:t>
            </a:r>
            <a:r>
              <a:rPr lang="en-US" sz="1800" dirty="0"/>
              <a:t>bez-glista.ru</a:t>
            </a:r>
            <a:r>
              <a:rPr lang="ru-RU" sz="1800" dirty="0"/>
              <a:t>; </a:t>
            </a:r>
            <a:r>
              <a:rPr lang="en-US" sz="1800" dirty="0"/>
              <a:t>spbpmc.ru</a:t>
            </a:r>
            <a:r>
              <a:rPr lang="ru-RU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922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3997" y="1921048"/>
            <a:ext cx="6712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Өсімдіктердің көбею коэффициенті жоғары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67918" y="945547"/>
            <a:ext cx="8768591" cy="7031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kk-KZ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kk-K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Клондық </a:t>
            </a:r>
            <a:r>
              <a:rPr lang="kk-K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микрокөбейту әдістерінің артықшылықтары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744408" y="2509936"/>
            <a:ext cx="3620278" cy="3000095"/>
            <a:chOff x="6066819" y="1883836"/>
            <a:chExt cx="5276617" cy="3780363"/>
          </a:xfrm>
        </p:grpSpPr>
        <p:pic>
          <p:nvPicPr>
            <p:cNvPr id="15" name="Picture 4" descr="https://www.plantcelltechnology.com/product_images/uploaded_images/plantjes-big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263" y="1883836"/>
              <a:ext cx="5061173" cy="378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 rot="16200000">
              <a:off x="5406542" y="4714587"/>
              <a:ext cx="153599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www.plantcelltechnology.com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17228" y="2635415"/>
            <a:ext cx="68384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Шөптесін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өсімдіктерді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kk-KZ" sz="2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- 10</a:t>
            </a:r>
            <a:r>
              <a:rPr lang="kk-KZ" sz="2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бұталар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 ағаштарды 10</a:t>
            </a:r>
            <a:r>
              <a:rPr lang="kk-KZ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- 10</a:t>
            </a:r>
            <a:r>
              <a:rPr lang="kk-KZ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kk-KZ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қылқан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жапырақтыларды 10</a:t>
            </a:r>
            <a:r>
              <a:rPr lang="kk-KZ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kk-KZ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көбейту мүмкіндігі.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7228" y="4436173"/>
            <a:ext cx="501579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2. Өсу процесін жыл бойы үзбей жүргізу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3997" y="5451391"/>
            <a:ext cx="463274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3. Генетикалық біркелкі көшеттер алу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8890" y="1451870"/>
            <a:ext cx="83617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Вирустар мен патогенді микроорганизмдерден сауықтыру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www.multibaies.com/wp-content/uploads/2017/03/jeune-plant-in-vitro-myrtil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88" y="2585029"/>
            <a:ext cx="4788139" cy="351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www.exploratorium.edu/sites/default/files/images/Vegetable_Revival_Cole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7" y="2618383"/>
            <a:ext cx="4601526" cy="345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 rot="2802114">
            <a:off x="2043843" y="3557220"/>
            <a:ext cx="1268256" cy="122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Стрелка вправо 2"/>
          <p:cNvSpPr/>
          <p:nvPr/>
        </p:nvSpPr>
        <p:spPr>
          <a:xfrm>
            <a:off x="5696970" y="4240987"/>
            <a:ext cx="546471" cy="20527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69430" y="1428796"/>
            <a:ext cx="4318618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5. Сұрыптау процесін жылдамдату</a:t>
            </a:r>
          </a:p>
        </p:txBody>
      </p:sp>
      <p:pic>
        <p:nvPicPr>
          <p:cNvPr id="19" name="Picture 4" descr="https://images.ru.prom.st/853220467_w640_h640_fungitsid-doktor-k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3" y="2341984"/>
            <a:ext cx="3397384" cy="35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 rot="16200000">
            <a:off x="-254721" y="4780412"/>
            <a:ext cx="16328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images.ru.prom.st</a:t>
            </a:r>
          </a:p>
        </p:txBody>
      </p:sp>
      <p:sp>
        <p:nvSpPr>
          <p:cNvPr id="23" name="Прямоугольник 22"/>
          <p:cNvSpPr/>
          <p:nvPr/>
        </p:nvSpPr>
        <p:spPr>
          <a:xfrm rot="16200000">
            <a:off x="-300951" y="4809408"/>
            <a:ext cx="16328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images.ru.prom.st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4247603" y="2341984"/>
            <a:ext cx="3353783" cy="3517432"/>
            <a:chOff x="4247603" y="2341984"/>
            <a:chExt cx="3353783" cy="3517432"/>
          </a:xfrm>
        </p:grpSpPr>
        <p:pic>
          <p:nvPicPr>
            <p:cNvPr id="20" name="Picture 2" descr="https://upload.wikimedia.org/wikipedia/commons/thumb/0/09/Plant_Tissue_Culture_Lab_-_Atlanta_Botanical_Garden.JPG/1200px-Plant_Tissue_Culture_Lab_-_Atlanta_Botanical_Garde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047" y="2341984"/>
              <a:ext cx="3138339" cy="351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 rot="16200000">
              <a:off x="3778885" y="5020402"/>
              <a:ext cx="115288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upload.wikimedia.org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835834" y="2341984"/>
            <a:ext cx="3639092" cy="3517432"/>
            <a:chOff x="7835834" y="2341984"/>
            <a:chExt cx="3639092" cy="3517432"/>
          </a:xfrm>
        </p:grpSpPr>
        <p:pic>
          <p:nvPicPr>
            <p:cNvPr id="21" name="Picture 4" descr="Получение гаплоидов с помощью культуры неоплодотворенных семяпочек и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1278" y="2341984"/>
              <a:ext cx="3423648" cy="351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 rot="16200000">
              <a:off x="7621192" y="5342765"/>
              <a:ext cx="64472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900igr.net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3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52300" y="1205018"/>
            <a:ext cx="4665701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6. Өсімдіктердің дамуын жылдамдату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2300" y="2077264"/>
            <a:ext cx="4593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7. Көбеюі  қиын өсімдіктреді  көбейту</a:t>
            </a:r>
            <a:endParaRPr lang="en-US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247743" y="3979329"/>
            <a:ext cx="4181280" cy="2425211"/>
            <a:chOff x="6429602" y="2244436"/>
            <a:chExt cx="4533481" cy="3205019"/>
          </a:xfrm>
        </p:grpSpPr>
        <p:sp>
          <p:nvSpPr>
            <p:cNvPr id="9" name="Прямоугольник 8"/>
            <p:cNvSpPr/>
            <p:nvPr/>
          </p:nvSpPr>
          <p:spPr>
            <a:xfrm rot="16200000">
              <a:off x="5896764" y="4491243"/>
              <a:ext cx="128112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storage.googleapis.com</a:t>
              </a:r>
            </a:p>
          </p:txBody>
        </p:sp>
        <p:pic>
          <p:nvPicPr>
            <p:cNvPr id="10" name="Picture 2" descr="https://storage.googleapis.com/portalfruticola/2016/03/5-1-1024x76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724" y="2244436"/>
              <a:ext cx="4273359" cy="320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2870482" y="3988757"/>
            <a:ext cx="4061242" cy="2455801"/>
            <a:chOff x="6456734" y="1946729"/>
            <a:chExt cx="4644573" cy="3519381"/>
          </a:xfrm>
        </p:grpSpPr>
        <p:pic>
          <p:nvPicPr>
            <p:cNvPr id="14" name="Picture 2" descr="Front Range Biosciences Is Growing Pesticide-Free Pot from Marijuana Tissue  Cultur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607" y="1946729"/>
              <a:ext cx="4457700" cy="3519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 rot="16200000">
              <a:off x="5850441" y="4393463"/>
              <a:ext cx="1415772" cy="2031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https://files.merryjane.com/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52300" y="2771609"/>
            <a:ext cx="275652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8. Ювенилизациялау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https://d3i71xaburhd42.cloudfront.net/08c5bddc36c39d86f41a684eac60559b682f5c7c/3-Figure1-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43" y="1128579"/>
            <a:ext cx="3987975" cy="248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4559410" y="2677679"/>
            <a:ext cx="157654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d3i71xaburhd42.cloudfront.net</a:t>
            </a:r>
          </a:p>
        </p:txBody>
      </p:sp>
    </p:spTree>
    <p:extLst>
      <p:ext uri="{BB962C8B-B14F-4D97-AF65-F5344CB8AC3E}">
        <p14:creationId xmlns:p14="http://schemas.microsoft.com/office/powerpoint/2010/main" val="28437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0173" y="1600800"/>
            <a:ext cx="523303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9. Үнемділік және экономикалық тиімділігі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0173" y="2372699"/>
            <a:ext cx="473360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. Өсімдіктерді өсіру процесін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автоматтандыру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738327" y="1724429"/>
            <a:ext cx="5673012" cy="4284485"/>
            <a:chOff x="6463951" y="1203649"/>
            <a:chExt cx="4578761" cy="4053737"/>
          </a:xfrm>
        </p:grpSpPr>
        <p:pic>
          <p:nvPicPr>
            <p:cNvPr id="14" name="Picture 2" descr="https://upload.wikimedia.org/wikipedia/commons/c/c3/%D0%9B%D0%B0%D0%B1%D0%BE%D1%80%D0%B0%D1%82%D0%BE%D1%80%D1%96%D1%8F_%D0%BC%D1%96%D0%BA%D1%80%D0%BE%D0%BA%D0%BB%D0%BE%D0%BD%D0%B0%D0%BB%D1%8C%D0%BD%D0%BE%D0%B3%D0%BE_%D1%80%D0%BE%D0%B7%D0%BC%D0%BD%D0%BE%D0%B6%D0%B5%D0%BD%D0%BD%D1%8F_%D1%80%D0%BE%D1%81%D0%BB%D0%B8%D0%B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203649"/>
              <a:ext cx="4337112" cy="4053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 rot="16200000">
              <a:off x="5825315" y="4214832"/>
              <a:ext cx="14927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https://upload.wikimedia.org/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2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87283" y="2601771"/>
            <a:ext cx="39041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Өсімдік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меристемаларын</a:t>
            </a:r>
          </a:p>
          <a:p>
            <a:pPr>
              <a:lnSpc>
                <a:spcPct val="150000"/>
              </a:lnSpc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(апикалды, латералды, интеркалярлы) ырықтандыру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27047" y="2445361"/>
            <a:ext cx="49997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Жаңадан пайда болған меристемалардан бүршіктерді (эмбриоидтарды) индукциялау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64906" y="4824104"/>
            <a:ext cx="3373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Экспланттан адвентивті өркендердің қалыптасуы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41864" y="4895918"/>
            <a:ext cx="194754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Сомалық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эмбриогенез</a:t>
            </a:r>
            <a:endParaRPr lang="kk-K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75176" y="4662522"/>
            <a:ext cx="3059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Каллустан адвентивті бүршіктердің дифференциациясы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4353756" y="2057364"/>
            <a:ext cx="675322" cy="531163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479346" y="2057364"/>
            <a:ext cx="465335" cy="596439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4516016" y="3889002"/>
            <a:ext cx="2311031" cy="1093545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7059469" y="4008470"/>
            <a:ext cx="652544" cy="815634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848913" y="4008470"/>
            <a:ext cx="684057" cy="654052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3069771" y="1040457"/>
            <a:ext cx="6774025" cy="9130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Клондық микрокөбейту әдістері,   </a:t>
            </a:r>
            <a:endParaRPr lang="kk-KZ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</a:t>
            </a:r>
            <a:r>
              <a:rPr lang="kk-K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Катаева, Р.Г. Бутенко (1983 ж</a:t>
            </a:r>
            <a:r>
              <a:rPr lang="kk-K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4323</TotalTime>
  <Words>972</Words>
  <Application>Microsoft Office PowerPoint</Application>
  <PresentationFormat>Широкоэкранный</PresentationFormat>
  <Paragraphs>196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ӘЛ-ФАРАБИ АТЫНДАҒЫ ҚАЗАҚ ҰЛТТЫҚ УНИВЕРСИТЕТІ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ӘЛ-ФАРАБИ АТЫНДАҒЫ ҚАЗАҚ ҰЛТТЫҚ УНИВЕРСИТЕТІ</dc:title>
  <dc:creator>Атабаева Маржан</dc:creator>
  <cp:lastModifiedBy>Пользователь Windows</cp:lastModifiedBy>
  <cp:revision>209</cp:revision>
  <dcterms:created xsi:type="dcterms:W3CDTF">2020-07-02T07:43:14Z</dcterms:created>
  <dcterms:modified xsi:type="dcterms:W3CDTF">2024-04-17T10:41:37Z</dcterms:modified>
</cp:coreProperties>
</file>